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1" r:id="rId5"/>
    <p:sldId id="313" r:id="rId6"/>
    <p:sldId id="305" r:id="rId7"/>
    <p:sldId id="306" r:id="rId8"/>
    <p:sldId id="308" r:id="rId9"/>
    <p:sldId id="307" r:id="rId10"/>
    <p:sldId id="297" r:id="rId11"/>
    <p:sldId id="309" r:id="rId12"/>
    <p:sldId id="310" r:id="rId13"/>
    <p:sldId id="267" r:id="rId14"/>
    <p:sldId id="302" r:id="rId15"/>
    <p:sldId id="287" r:id="rId16"/>
    <p:sldId id="288" r:id="rId17"/>
    <p:sldId id="312" r:id="rId18"/>
    <p:sldId id="295" r:id="rId19"/>
    <p:sldId id="31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55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07B9D-E9DD-4951-B780-68BE4C655AA3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6EB5-BAB6-4F39-AAA2-5C294A728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05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07B9D-E9DD-4951-B780-68BE4C655AA3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6EB5-BAB6-4F39-AAA2-5C294A728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99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07B9D-E9DD-4951-B780-68BE4C655AA3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6EB5-BAB6-4F39-AAA2-5C294A728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143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07B9D-E9DD-4951-B780-68BE4C655AA3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6EB5-BAB6-4F39-AAA2-5C294A728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878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07B9D-E9DD-4951-B780-68BE4C655AA3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6EB5-BAB6-4F39-AAA2-5C294A728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61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07B9D-E9DD-4951-B780-68BE4C655AA3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6EB5-BAB6-4F39-AAA2-5C294A728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336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07B9D-E9DD-4951-B780-68BE4C655AA3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6EB5-BAB6-4F39-AAA2-5C294A728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59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07B9D-E9DD-4951-B780-68BE4C655AA3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6EB5-BAB6-4F39-AAA2-5C294A728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8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07B9D-E9DD-4951-B780-68BE4C655AA3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6EB5-BAB6-4F39-AAA2-5C294A728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4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07B9D-E9DD-4951-B780-68BE4C655AA3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6EB5-BAB6-4F39-AAA2-5C294A728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36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07B9D-E9DD-4951-B780-68BE4C655AA3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6EB5-BAB6-4F39-AAA2-5C294A728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52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07B9D-E9DD-4951-B780-68BE4C655AA3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A6EB5-BAB6-4F39-AAA2-5C294A728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9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acemark.az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mschool.az/" TargetMode="External"/><Relationship Id="rId4" Type="http://schemas.openxmlformats.org/officeDocument/2006/relationships/hyperlink" Target="http://hroption.az/?lang=en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necforum.az/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://www.millimarketinqforumu.az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irf.az/" TargetMode="External"/><Relationship Id="rId11" Type="http://schemas.openxmlformats.org/officeDocument/2006/relationships/hyperlink" Target="http://www.conferences.az/" TargetMode="External"/><Relationship Id="rId5" Type="http://schemas.openxmlformats.org/officeDocument/2006/relationships/hyperlink" Target="http://www.fifbaku.az/" TargetMode="External"/><Relationship Id="rId10" Type="http://schemas.openxmlformats.org/officeDocument/2006/relationships/hyperlink" Target="http://www.vmz.az/" TargetMode="External"/><Relationship Id="rId4" Type="http://schemas.openxmlformats.org/officeDocument/2006/relationships/hyperlink" Target="http://www.dmcbaku.az/" TargetMode="External"/><Relationship Id="rId9" Type="http://schemas.openxmlformats.org/officeDocument/2006/relationships/hyperlink" Target="http://www.wifbaku.az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kec.az/pkJKv" TargetMode="External"/><Relationship Id="rId3" Type="http://schemas.openxmlformats.org/officeDocument/2006/relationships/hyperlink" Target="https://kec.az/QvMKo" TargetMode="External"/><Relationship Id="rId7" Type="http://schemas.openxmlformats.org/officeDocument/2006/relationships/hyperlink" Target="https://kec.az/ZJscw" TargetMode="External"/><Relationship Id="rId12" Type="http://schemas.openxmlformats.org/officeDocument/2006/relationships/hyperlink" Target="https://kec.az/AuOdU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R5UTZ25ttfk&amp;list=PLNAQ8xBu6-NOJoYJQfwLZaUBbMqwyEg6H&amp;index=8" TargetMode="External"/><Relationship Id="rId11" Type="http://schemas.openxmlformats.org/officeDocument/2006/relationships/hyperlink" Target="https://kec.az/tJTfU" TargetMode="External"/><Relationship Id="rId5" Type="http://schemas.openxmlformats.org/officeDocument/2006/relationships/hyperlink" Target="https://kec.az/EiaVw" TargetMode="External"/><Relationship Id="rId10" Type="http://schemas.openxmlformats.org/officeDocument/2006/relationships/hyperlink" Target="https://kec.az/yJHGg" TargetMode="External"/><Relationship Id="rId4" Type="http://schemas.openxmlformats.org/officeDocument/2006/relationships/hyperlink" Target="https://www.youtube.com/watch?v=J26zn0o8Vt0&amp;list=PLNAQ8xBu6-NOJoYJQfwLZaUBbMqwyEg6H&amp;index=4" TargetMode="External"/><Relationship Id="rId9" Type="http://schemas.openxmlformats.org/officeDocument/2006/relationships/hyperlink" Target="https://kec.az/HQSrA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mirf.aze/?utm_medium=copy_link&amp;hl=en" TargetMode="External"/><Relationship Id="rId3" Type="http://schemas.openxmlformats.org/officeDocument/2006/relationships/hyperlink" Target="http://www.mirf.az/" TargetMode="External"/><Relationship Id="rId7" Type="http://schemas.openxmlformats.org/officeDocument/2006/relationships/hyperlink" Target="https://www.facebook.com/mirfaze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mi%CC%87rf/" TargetMode="External"/><Relationship Id="rId5" Type="http://schemas.openxmlformats.org/officeDocument/2006/relationships/hyperlink" Target="mailto:%20info@hroption.az" TargetMode="External"/><Relationship Id="rId4" Type="http://schemas.openxmlformats.org/officeDocument/2006/relationships/hyperlink" Target="mailto:info@facemark.a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68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59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844" y="5329646"/>
            <a:ext cx="2823156" cy="132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7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603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27935" y="6488668"/>
            <a:ext cx="1417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  <a:latin typeface="Palatino Linotype" panose="02040502050505030304" pitchFamily="18" charset="0"/>
                <a:hlinkClick r:id="rId3" tooltip="https://facemark.az/"/>
              </a:rPr>
              <a:t>facemark.az</a:t>
            </a:r>
            <a:endParaRPr lang="en-US" dirty="0"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98701" y="6488668"/>
            <a:ext cx="1153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  <a:latin typeface="Calibri" panose="020F0502020204030204" pitchFamily="34" charset="0"/>
                <a:hlinkClick r:id="rId4" tooltip="http://hroption.az/?lang=en"/>
              </a:rPr>
              <a:t>HR Option</a:t>
            </a:r>
            <a:endParaRPr lang="en-US" dirty="0"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603135" y="6488668"/>
            <a:ext cx="6126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  <a:latin typeface="Calibri" panose="020F0502020204030204" pitchFamily="34" charset="0"/>
                <a:hlinkClick r:id="rId5" tooltip="https://bmschool.az/"/>
              </a:rPr>
              <a:t>BMS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79614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883" y="1037041"/>
            <a:ext cx="3824440" cy="44572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22722" y="1755059"/>
            <a:ext cx="30971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765">
              <a:lnSpc>
                <a:spcPct val="150000"/>
              </a:lnSpc>
              <a:spcBef>
                <a:spcPts val="95"/>
              </a:spcBef>
            </a:pPr>
            <a:r>
              <a:rPr lang="en-US" u="sng" spc="80" dirty="0">
                <a:solidFill>
                  <a:prstClr val="black"/>
                </a:solidFill>
                <a:uFill>
                  <a:solidFill>
                    <a:srgbClr val="0462C1"/>
                  </a:solidFill>
                </a:uFill>
                <a:latin typeface="Palatino Linotype" panose="02040502050505030304" pitchFamily="18" charset="0"/>
                <a:cs typeface="Poppins" panose="00000500000000000000" pitchFamily="2" charset="0"/>
                <a:hlinkClick r:id="rId4"/>
              </a:rPr>
              <a:t>www.dmcbaku.az</a:t>
            </a:r>
            <a:endParaRPr lang="en-US" dirty="0">
              <a:solidFill>
                <a:prstClr val="black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2722" y="2262890"/>
            <a:ext cx="245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spc="55" dirty="0">
                <a:solidFill>
                  <a:prstClr val="black"/>
                </a:solidFill>
                <a:uFill>
                  <a:solidFill>
                    <a:srgbClr val="0462C1"/>
                  </a:solidFill>
                </a:uFill>
                <a:latin typeface="Palatino Linotype" panose="02040502050505030304" pitchFamily="18" charset="0"/>
                <a:cs typeface="Poppins" panose="00000500000000000000" pitchFamily="2" charset="0"/>
                <a:hlinkClick r:id="rId5"/>
              </a:rPr>
              <a:t>www.fifbaku.az</a:t>
            </a:r>
            <a:endParaRPr lang="en-US" dirty="0">
              <a:solidFill>
                <a:prstClr val="black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22722" y="2619341"/>
            <a:ext cx="217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spc="65" dirty="0">
                <a:solidFill>
                  <a:prstClr val="black"/>
                </a:solidFill>
                <a:uFill>
                  <a:solidFill>
                    <a:srgbClr val="0462C1"/>
                  </a:solidFill>
                </a:uFill>
                <a:latin typeface="Palatino Linotype" panose="02040502050505030304" pitchFamily="18" charset="0"/>
                <a:cs typeface="Poppins" panose="00000500000000000000" pitchFamily="2" charset="0"/>
                <a:hlinkClick r:id="rId6"/>
              </a:rPr>
              <a:t>www.mirf.az</a:t>
            </a:r>
            <a:endParaRPr lang="en-US" dirty="0">
              <a:solidFill>
                <a:prstClr val="black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50262" y="3047720"/>
            <a:ext cx="3923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spc="75" dirty="0">
                <a:solidFill>
                  <a:prstClr val="black"/>
                </a:solidFill>
                <a:uFill>
                  <a:solidFill>
                    <a:srgbClr val="0462C1"/>
                  </a:solidFill>
                </a:uFill>
                <a:latin typeface="Palatino Linotype" panose="02040502050505030304" pitchFamily="18" charset="0"/>
                <a:cs typeface="Poppins" panose="00000500000000000000" pitchFamily="2" charset="0"/>
                <a:hlinkClick r:id="rId7"/>
              </a:rPr>
              <a:t>www.millimarketinqforumu.az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24515" y="3424006"/>
            <a:ext cx="2576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spc="70" dirty="0">
                <a:solidFill>
                  <a:prstClr val="black"/>
                </a:solidFill>
                <a:uFill>
                  <a:solidFill>
                    <a:srgbClr val="0462C1"/>
                  </a:solidFill>
                </a:uFill>
                <a:latin typeface="Palatino Linotype" panose="02040502050505030304" pitchFamily="18" charset="0"/>
                <a:cs typeface="Poppins" panose="00000500000000000000" pitchFamily="2" charset="0"/>
                <a:hlinkClick r:id="rId8"/>
              </a:rPr>
              <a:t>www.unecforum.az</a:t>
            </a:r>
            <a:endParaRPr lang="en-US" dirty="0">
              <a:solidFill>
                <a:prstClr val="black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50262" y="3830465"/>
            <a:ext cx="2551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spc="70" dirty="0">
                <a:solidFill>
                  <a:prstClr val="black"/>
                </a:solidFill>
                <a:uFill>
                  <a:solidFill>
                    <a:srgbClr val="0462C1"/>
                  </a:solidFill>
                </a:uFill>
                <a:latin typeface="Palatino Linotype" panose="02040502050505030304" pitchFamily="18" charset="0"/>
                <a:cs typeface="Poppins" panose="00000500000000000000" pitchFamily="2" charset="0"/>
                <a:hlinkClick r:id="rId9"/>
              </a:rPr>
              <a:t>www.wifbaku.az</a:t>
            </a:r>
            <a:endParaRPr lang="az-Latn-AZ" u="sng" spc="70" dirty="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99191" y="4153630"/>
            <a:ext cx="2227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spc="70" dirty="0">
                <a:solidFill>
                  <a:prstClr val="black"/>
                </a:solidFill>
                <a:uFill>
                  <a:solidFill>
                    <a:srgbClr val="0462C1"/>
                  </a:solidFill>
                </a:uFill>
                <a:latin typeface="Palatino Linotype" panose="02040502050505030304" pitchFamily="18" charset="0"/>
                <a:cs typeface="Poppins" panose="00000500000000000000" pitchFamily="2" charset="0"/>
                <a:hlinkClick r:id="rId10"/>
              </a:rPr>
              <a:t>www.vmz.az</a:t>
            </a:r>
            <a:endParaRPr lang="az-Latn-AZ" dirty="0">
              <a:solidFill>
                <a:prstClr val="black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189993" y="4986471"/>
            <a:ext cx="389357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765" marR="1571625">
              <a:lnSpc>
                <a:spcPct val="150000"/>
              </a:lnSpc>
            </a:pPr>
            <a:r>
              <a:rPr lang="en-US" u="sng" spc="-10" dirty="0">
                <a:solidFill>
                  <a:prstClr val="black"/>
                </a:solidFill>
                <a:uFill>
                  <a:solidFill>
                    <a:srgbClr val="0462C1"/>
                  </a:solidFill>
                </a:uFill>
                <a:latin typeface="Palatino Linotype" panose="02040502050505030304" pitchFamily="18" charset="0"/>
                <a:cs typeface="Poppins" panose="00000500000000000000" pitchFamily="2" charset="0"/>
                <a:hlinkClick r:id="rId11"/>
              </a:rPr>
              <a:t>www.conferences.az</a:t>
            </a:r>
            <a:endParaRPr lang="en-US" dirty="0">
              <a:solidFill>
                <a:prstClr val="black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0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5552" y="2433636"/>
            <a:ext cx="5322917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FIFBAKU 2017 </a:t>
            </a:r>
            <a:r>
              <a:rPr lang="en-US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  <a:hlinkClick r:id="rId3"/>
              </a:rPr>
              <a:t>https://kec.az/QvMKo</a:t>
            </a:r>
            <a:endParaRPr lang="az-Latn-AZ" dirty="0">
              <a:solidFill>
                <a:prstClr val="black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FIFBAKU 2018 </a:t>
            </a:r>
            <a:r>
              <a:rPr lang="en-US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  <a:hlinkClick r:id="rId4"/>
              </a:rPr>
              <a:t>https://kec.az/whgiD  </a:t>
            </a:r>
            <a:endParaRPr lang="az-Latn-AZ" dirty="0">
              <a:solidFill>
                <a:prstClr val="black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FIFBAKU 20</a:t>
            </a:r>
            <a:r>
              <a:rPr lang="az-Latn-AZ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22</a:t>
            </a:r>
            <a:r>
              <a:rPr lang="en-US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az-Latn-AZ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  <a:hlinkClick r:id="rId5"/>
              </a:rPr>
              <a:t>https://kec.az/EiaVw</a:t>
            </a:r>
            <a:r>
              <a:rPr lang="az-Latn-AZ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MİRF </a:t>
            </a:r>
            <a:r>
              <a:rPr lang="en-US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  <a:hlinkClick r:id="rId6"/>
              </a:rPr>
              <a:t>https://kec.az/fLisy  </a:t>
            </a:r>
            <a:endParaRPr lang="az-Latn-AZ" dirty="0">
              <a:solidFill>
                <a:prstClr val="black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DMCBAKU </a:t>
            </a:r>
            <a:r>
              <a:rPr lang="en-US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  <a:hlinkClick r:id="rId7"/>
              </a:rPr>
              <a:t>https://</a:t>
            </a:r>
            <a:r>
              <a:rPr lang="en-US" dirty="0" smtClean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  <a:hlinkClick r:id="rId7"/>
              </a:rPr>
              <a:t>kec.az/ZJscw</a:t>
            </a:r>
            <a:endParaRPr lang="az-Latn-AZ" dirty="0">
              <a:solidFill>
                <a:prstClr val="black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38469" y="2433788"/>
            <a:ext cx="4572000" cy="2731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lang="en-US" spc="80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MMF</a:t>
            </a:r>
            <a:r>
              <a:rPr lang="en-US" spc="120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pc="50" dirty="0">
                <a:solidFill>
                  <a:prstClr val="black"/>
                </a:solidFill>
                <a:uFill>
                  <a:solidFill>
                    <a:srgbClr val="1B1C1C"/>
                  </a:solidFill>
                </a:uFill>
                <a:latin typeface="Palatino Linotype" panose="02040502050505030304" pitchFamily="18" charset="0"/>
                <a:cs typeface="Poppins" panose="00000500000000000000" pitchFamily="2" charset="0"/>
                <a:hlinkClick r:id="rId8"/>
              </a:rPr>
              <a:t>https://kec.az/pkJKv </a:t>
            </a:r>
            <a:r>
              <a:rPr lang="en-US" spc="55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az-Latn-AZ" spc="55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                                                      </a:t>
            </a:r>
            <a:r>
              <a:rPr lang="en-US" spc="40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UNEC </a:t>
            </a:r>
            <a:r>
              <a:rPr lang="en-US" spc="50" dirty="0">
                <a:solidFill>
                  <a:prstClr val="black"/>
                </a:solidFill>
                <a:uFill>
                  <a:solidFill>
                    <a:srgbClr val="1B1C1C"/>
                  </a:solidFill>
                </a:uFill>
                <a:latin typeface="Palatino Linotype" panose="02040502050505030304" pitchFamily="18" charset="0"/>
                <a:cs typeface="Poppins" panose="00000500000000000000" pitchFamily="2" charset="0"/>
                <a:hlinkClick r:id="rId9"/>
              </a:rPr>
              <a:t>https://kec.az/HQSrA </a:t>
            </a:r>
            <a:r>
              <a:rPr lang="en-US" spc="55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endParaRPr lang="az-Latn-AZ" spc="55" dirty="0">
              <a:solidFill>
                <a:prstClr val="black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lang="en-US" spc="65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WIFBAKU </a:t>
            </a:r>
            <a:r>
              <a:rPr lang="en-US" spc="50" dirty="0">
                <a:solidFill>
                  <a:prstClr val="black"/>
                </a:solidFill>
                <a:uFill>
                  <a:solidFill>
                    <a:srgbClr val="1B1C1C"/>
                  </a:solidFill>
                </a:uFill>
                <a:latin typeface="Palatino Linotype" panose="02040502050505030304" pitchFamily="18" charset="0"/>
                <a:cs typeface="Poppins" panose="00000500000000000000" pitchFamily="2" charset="0"/>
                <a:hlinkClick r:id="rId10"/>
              </a:rPr>
              <a:t>https://kec.az/yJHGg </a:t>
            </a:r>
            <a:endParaRPr lang="az-Latn-AZ" spc="50" dirty="0">
              <a:solidFill>
                <a:prstClr val="black"/>
              </a:solidFill>
              <a:uFill>
                <a:solidFill>
                  <a:srgbClr val="1B1C1C"/>
                </a:solidFill>
              </a:u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lang="en-US" spc="-434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pc="45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ISCEMR</a:t>
            </a:r>
            <a:r>
              <a:rPr lang="az-Latn-AZ" spc="110" dirty="0">
                <a:solidFill>
                  <a:prstClr val="black"/>
                </a:solidFill>
                <a:uFill>
                  <a:solidFill>
                    <a:srgbClr val="1B1C1C"/>
                  </a:solidFill>
                </a:u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pc="50" dirty="0">
                <a:solidFill>
                  <a:prstClr val="black"/>
                </a:solidFill>
                <a:uFill>
                  <a:solidFill>
                    <a:srgbClr val="1B1C1C"/>
                  </a:solidFill>
                </a:uFill>
                <a:latin typeface="Palatino Linotype" panose="02040502050505030304" pitchFamily="18" charset="0"/>
                <a:cs typeface="Poppins" panose="00000500000000000000" pitchFamily="2" charset="0"/>
                <a:hlinkClick r:id="rId11"/>
              </a:rPr>
              <a:t>https://kec.az/tJTfU</a:t>
            </a:r>
            <a:endParaRPr lang="az-Latn-AZ" spc="50" dirty="0">
              <a:solidFill>
                <a:prstClr val="black"/>
              </a:solidFill>
              <a:uFill>
                <a:solidFill>
                  <a:srgbClr val="1B1C1C"/>
                </a:solidFill>
              </a:u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lang="az-Latn-AZ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PLAYLİSTƏ KEÇİD: </a:t>
            </a:r>
            <a:r>
              <a:rPr lang="az-Latn-AZ" dirty="0">
                <a:solidFill>
                  <a:prstClr val="black"/>
                </a:solidFill>
                <a:latin typeface="Palatino Linotype" panose="02040502050505030304" pitchFamily="18" charset="0"/>
                <a:cs typeface="Poppins" panose="00000500000000000000" pitchFamily="2" charset="0"/>
                <a:hlinkClick r:id="rId12"/>
              </a:rPr>
              <a:t>https://kec.az/AuOdU</a:t>
            </a:r>
            <a:endParaRPr lang="en-US" dirty="0">
              <a:solidFill>
                <a:prstClr val="black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endParaRPr lang="en-US" sz="1600" dirty="0">
              <a:solidFill>
                <a:prstClr val="black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90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40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42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137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899793" y="1071480"/>
            <a:ext cx="8369778" cy="578652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99085" indent="-287020">
              <a:lnSpc>
                <a:spcPct val="150000"/>
              </a:lnSpc>
              <a:spcBef>
                <a:spcPts val="1180"/>
              </a:spcBef>
              <a:buFont typeface="Wingdings"/>
              <a:buChar char=""/>
              <a:tabLst>
                <a:tab pos="299720" algn="l"/>
              </a:tabLst>
            </a:pP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Forumun</a:t>
            </a:r>
            <a:r>
              <a:rPr sz="1600" spc="3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sosial</a:t>
            </a:r>
            <a:r>
              <a:rPr sz="1600" spc="-1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media səhifəsində</a:t>
            </a:r>
            <a:r>
              <a:rPr sz="1600" spc="-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paylaşımlar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(+</a:t>
            </a:r>
            <a:r>
              <a:rPr sz="1600" spc="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sponsorlu</a:t>
            </a:r>
            <a:r>
              <a:rPr sz="1600" spc="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postlar)</a:t>
            </a:r>
            <a:endParaRPr sz="1600" dirty="0">
              <a:solidFill>
                <a:schemeClr val="bg1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299085" indent="-287020">
              <a:lnSpc>
                <a:spcPct val="150000"/>
              </a:lnSpc>
              <a:spcBef>
                <a:spcPts val="1080"/>
              </a:spcBef>
              <a:buFont typeface="Wingdings"/>
              <a:buChar char=""/>
              <a:tabLst>
                <a:tab pos="299720" algn="l"/>
              </a:tabLst>
            </a:pP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Şəhər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daxili outdoor</a:t>
            </a:r>
            <a:r>
              <a:rPr sz="1600" spc="1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reklamı</a:t>
            </a:r>
            <a:r>
              <a:rPr sz="1600" spc="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(6 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ədəd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video</a:t>
            </a:r>
            <a:r>
              <a:rPr sz="1600" spc="-2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monitor</a:t>
            </a:r>
            <a:r>
              <a:rPr sz="1600" spc="1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2 ay </a:t>
            </a:r>
            <a:r>
              <a:rPr sz="1600" spc="-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boyunca)</a:t>
            </a:r>
            <a:endParaRPr sz="1600" dirty="0">
              <a:solidFill>
                <a:schemeClr val="bg1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299085" indent="-287020">
              <a:lnSpc>
                <a:spcPct val="150000"/>
              </a:lnSpc>
              <a:spcBef>
                <a:spcPts val="1080"/>
              </a:spcBef>
              <a:buFont typeface="Wingdings"/>
              <a:buChar char=""/>
              <a:tabLst>
                <a:tab pos="299720" algn="l"/>
              </a:tabLst>
            </a:pP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Radio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verilişlərdə</a:t>
            </a:r>
            <a:r>
              <a:rPr sz="1600" spc="-2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iştirak</a:t>
            </a:r>
            <a:r>
              <a:rPr sz="1600" spc="-2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(ictimai,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asan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radio)</a:t>
            </a:r>
            <a:endParaRPr sz="1600" dirty="0">
              <a:solidFill>
                <a:schemeClr val="bg1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299085" indent="-287020">
              <a:lnSpc>
                <a:spcPct val="150000"/>
              </a:lnSpc>
              <a:spcBef>
                <a:spcPts val="1080"/>
              </a:spcBef>
              <a:buFont typeface="Wingdings"/>
              <a:buChar char=""/>
              <a:tabLst>
                <a:tab pos="299720" algn="l"/>
              </a:tabLst>
            </a:pPr>
            <a:r>
              <a:rPr lang="az-Latn-AZ" sz="1600" dirty="0" smtClean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MİRF</a:t>
            </a:r>
            <a:r>
              <a:rPr sz="1600" dirty="0" smtClean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-</a:t>
            </a:r>
            <a:r>
              <a:rPr sz="1600" spc="-5" dirty="0" smtClean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i</a:t>
            </a:r>
            <a:r>
              <a:rPr sz="1600" dirty="0" smtClean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n</a:t>
            </a:r>
            <a:r>
              <a:rPr sz="1600" spc="5" dirty="0" smtClean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m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üza</a:t>
            </a:r>
            <a:r>
              <a:rPr sz="1600" spc="-1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k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ir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ə</a:t>
            </a:r>
            <a:r>
              <a:rPr sz="1600" spc="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edi</a:t>
            </a:r>
            <a:r>
              <a:rPr sz="1600" spc="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l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əcəyi</a:t>
            </a:r>
            <a:r>
              <a:rPr sz="1600" spc="-2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TV </a:t>
            </a:r>
            <a:r>
              <a:rPr sz="1600" spc="-3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v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eri</a:t>
            </a:r>
            <a:r>
              <a:rPr sz="1600" spc="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l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i</a:t>
            </a:r>
            <a:r>
              <a:rPr sz="1600" spc="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ş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lə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r</a:t>
            </a:r>
            <a:r>
              <a:rPr sz="1600" spc="-2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(ARB24,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Xəzə</a:t>
            </a:r>
            <a:r>
              <a:rPr sz="1600" spc="-8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r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,</a:t>
            </a:r>
            <a:r>
              <a:rPr sz="1600" spc="-6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13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A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T</a:t>
            </a:r>
            <a:r>
              <a:rPr sz="1600" spc="-229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V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,</a:t>
            </a:r>
            <a:r>
              <a:rPr sz="1600" spc="-9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Az</a:t>
            </a:r>
            <a:r>
              <a:rPr sz="1600" spc="-114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T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v)</a:t>
            </a:r>
          </a:p>
          <a:p>
            <a:pPr marL="299085" marR="5080" indent="-287020">
              <a:lnSpc>
                <a:spcPct val="150000"/>
              </a:lnSpc>
              <a:buFont typeface="Wingdings"/>
              <a:buChar char=""/>
              <a:tabLst>
                <a:tab pos="299720" algn="l"/>
              </a:tabLst>
            </a:pP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20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000</a:t>
            </a:r>
            <a:r>
              <a:rPr sz="1600" spc="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nəfər</a:t>
            </a:r>
            <a:r>
              <a:rPr sz="1600" spc="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şirkət</a:t>
            </a:r>
            <a:r>
              <a:rPr sz="1600" spc="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əməkdaşının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olduğu</a:t>
            </a:r>
            <a:r>
              <a:rPr sz="1600" spc="2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Biznes</a:t>
            </a:r>
            <a:r>
              <a:rPr sz="1600" spc="-7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Azərbaycan</a:t>
            </a:r>
            <a:r>
              <a:rPr sz="1600" spc="2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1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qrupunda</a:t>
            </a:r>
            <a:r>
              <a:rPr sz="1600" spc="3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dirty="0" err="1" smtClean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silsilə</a:t>
            </a:r>
            <a:r>
              <a:rPr lang="az-Latn-AZ" sz="1600" dirty="0" smtClean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z="1600" spc="-5" dirty="0" err="1" smtClean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paylaşımlar</a:t>
            </a:r>
            <a:endParaRPr lang="az-Latn-AZ" sz="1600" spc="-5" dirty="0" smtClean="0">
              <a:solidFill>
                <a:schemeClr val="bg1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299085" indent="-287020">
              <a:lnSpc>
                <a:spcPct val="150000"/>
              </a:lnSpc>
              <a:spcBef>
                <a:spcPts val="1180"/>
              </a:spcBef>
              <a:buFont typeface="Wingdings"/>
              <a:buChar char=""/>
              <a:tabLst>
                <a:tab pos="299720" algn="l"/>
              </a:tabLst>
            </a:pPr>
            <a:r>
              <a:rPr lang="en-US"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Facemark.az</a:t>
            </a:r>
            <a:r>
              <a:rPr lang="en-US" sz="1600" spc="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marketinq</a:t>
            </a:r>
            <a:r>
              <a:rPr lang="en-US" sz="1600" spc="1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portalında</a:t>
            </a:r>
            <a:r>
              <a:rPr lang="en-US" sz="1600" spc="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tədbir</a:t>
            </a:r>
            <a:r>
              <a:rPr lang="en-US"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ərəfəsi</a:t>
            </a:r>
            <a:r>
              <a:rPr lang="en-US" sz="1600" spc="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20-dən</a:t>
            </a:r>
            <a:r>
              <a:rPr lang="en-US"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çox</a:t>
            </a:r>
            <a:r>
              <a:rPr lang="en-US"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material</a:t>
            </a:r>
            <a:r>
              <a:rPr lang="en-US" sz="1600" spc="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1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yayımlanması</a:t>
            </a:r>
            <a:endParaRPr lang="en-US" sz="1600" spc="-10" dirty="0">
              <a:solidFill>
                <a:schemeClr val="bg1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299085" indent="-287020">
              <a:lnSpc>
                <a:spcPct val="150000"/>
              </a:lnSpc>
              <a:spcBef>
                <a:spcPts val="1080"/>
              </a:spcBef>
              <a:buFont typeface="Wingdings"/>
              <a:buChar char=""/>
              <a:tabLst>
                <a:tab pos="299720" algn="l"/>
              </a:tabLst>
            </a:pPr>
            <a:r>
              <a:rPr lang="en-US"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30-dək</a:t>
            </a:r>
            <a:r>
              <a:rPr lang="en-US" sz="1600" spc="-1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xəbər</a:t>
            </a:r>
            <a:r>
              <a:rPr lang="en-US" sz="1600" spc="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və</a:t>
            </a:r>
            <a:r>
              <a:rPr lang="en-US" sz="1600" spc="-2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biznes</a:t>
            </a:r>
            <a:r>
              <a:rPr lang="en-US" sz="1600" spc="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saytlarında</a:t>
            </a:r>
            <a:r>
              <a:rPr lang="en-US" sz="1600" spc="-1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silsilə</a:t>
            </a:r>
            <a:r>
              <a:rPr lang="en-US" sz="1600" spc="-2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press-</a:t>
            </a:r>
            <a:r>
              <a:rPr lang="en-US" sz="160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relizlərin</a:t>
            </a:r>
            <a:r>
              <a:rPr lang="en-US"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,</a:t>
            </a:r>
            <a:r>
              <a:rPr lang="en-US" sz="1600" spc="-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müsahibələrin</a:t>
            </a:r>
            <a:r>
              <a:rPr lang="en-US"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yayımlanması</a:t>
            </a:r>
            <a:endParaRPr lang="en-US" sz="1600" spc="-5" dirty="0">
              <a:solidFill>
                <a:schemeClr val="bg1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299085" indent="-287020">
              <a:lnSpc>
                <a:spcPct val="150000"/>
              </a:lnSpc>
              <a:spcBef>
                <a:spcPts val="1080"/>
              </a:spcBef>
              <a:buFont typeface="Wingdings"/>
              <a:buChar char=""/>
              <a:tabLst>
                <a:tab pos="299720" algn="l"/>
              </a:tabLst>
            </a:pPr>
            <a:r>
              <a:rPr lang="en-US"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İnternet</a:t>
            </a:r>
            <a:r>
              <a:rPr lang="en-US" sz="1600" spc="1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televiziyamızda</a:t>
            </a:r>
            <a:r>
              <a:rPr lang="en-US" sz="1600" spc="-3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verilişlərin</a:t>
            </a:r>
            <a:r>
              <a:rPr lang="en-US" sz="1600" spc="-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hazırlanması</a:t>
            </a:r>
            <a:r>
              <a:rPr lang="en-US" sz="1600" spc="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və</a:t>
            </a:r>
            <a:r>
              <a:rPr lang="en-US" sz="1600" spc="-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1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yayımlanması</a:t>
            </a:r>
            <a:endParaRPr lang="en-US" sz="1600" spc="-10" dirty="0">
              <a:solidFill>
                <a:schemeClr val="bg1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299085" indent="-287020">
              <a:lnSpc>
                <a:spcPct val="150000"/>
              </a:lnSpc>
              <a:spcBef>
                <a:spcPts val="1080"/>
              </a:spcBef>
              <a:buFont typeface="Wingdings"/>
              <a:buChar char=""/>
              <a:tabLst>
                <a:tab pos="299720" algn="l"/>
              </a:tabLst>
            </a:pP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Xəbər</a:t>
            </a:r>
            <a:r>
              <a:rPr lang="en-US" sz="1600" spc="-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və</a:t>
            </a:r>
            <a:r>
              <a:rPr lang="en-US" sz="1600" spc="-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biznes</a:t>
            </a:r>
            <a:r>
              <a:rPr lang="en-US"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saytlarında</a:t>
            </a:r>
            <a:r>
              <a:rPr lang="en-US" sz="1600" spc="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1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veb</a:t>
            </a:r>
            <a:r>
              <a:rPr lang="en-US" sz="1600" spc="-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bannerlərin</a:t>
            </a:r>
            <a:r>
              <a:rPr lang="en-US" sz="1600" spc="2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yerləşdirilməsi</a:t>
            </a:r>
            <a:endParaRPr lang="en-US" sz="1600" spc="-5" dirty="0">
              <a:solidFill>
                <a:schemeClr val="bg1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299085" indent="-287020">
              <a:lnSpc>
                <a:spcPct val="150000"/>
              </a:lnSpc>
              <a:spcBef>
                <a:spcPts val="1080"/>
              </a:spcBef>
              <a:buFont typeface="Wingdings"/>
              <a:buChar char=""/>
              <a:tabLst>
                <a:tab pos="299720" algn="l"/>
              </a:tabLst>
            </a:pPr>
            <a:r>
              <a:rPr lang="en-US" sz="160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Biznes</a:t>
            </a:r>
            <a:r>
              <a:rPr lang="en-US"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mərkəzlərində</a:t>
            </a:r>
            <a:r>
              <a:rPr lang="en-US" sz="1600" spc="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monitorlarda</a:t>
            </a:r>
            <a:r>
              <a:rPr lang="en-US" sz="1600" spc="1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reklam</a:t>
            </a:r>
            <a:endParaRPr lang="en-US" sz="1600" spc="-5" dirty="0">
              <a:solidFill>
                <a:schemeClr val="bg1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299085" indent="-287020">
              <a:lnSpc>
                <a:spcPct val="150000"/>
              </a:lnSpc>
              <a:spcBef>
                <a:spcPts val="1080"/>
              </a:spcBef>
              <a:buFont typeface="Wingdings"/>
              <a:buChar char=""/>
              <a:tabLst>
                <a:tab pos="299720" algn="l"/>
              </a:tabLst>
            </a:pPr>
            <a:r>
              <a:rPr lang="en-US" sz="1600" spc="-1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Foruma</a:t>
            </a:r>
            <a:r>
              <a:rPr lang="en-US" sz="1600" spc="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qədər</a:t>
            </a:r>
            <a:r>
              <a:rPr lang="en-US" sz="1600" spc="-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və</a:t>
            </a:r>
            <a:r>
              <a:rPr lang="en-US" sz="1600" spc="-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ondan</a:t>
            </a:r>
            <a:r>
              <a:rPr lang="en-US" sz="160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sonra</a:t>
            </a:r>
            <a:r>
              <a:rPr lang="en-US" sz="1600" spc="15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spikerlərlə</a:t>
            </a:r>
            <a:r>
              <a:rPr lang="en-US" sz="1600" spc="-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canlı</a:t>
            </a:r>
            <a:r>
              <a:rPr lang="en-US" sz="1600" spc="10" dirty="0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solidFill>
                  <a:schemeClr val="bg1"/>
                </a:solidFill>
                <a:latin typeface="Palatino Linotype" panose="02040502050505030304" pitchFamily="18" charset="0"/>
                <a:cs typeface="Poppins" panose="00000500000000000000" pitchFamily="2" charset="0"/>
              </a:rPr>
              <a:t>verilişlər</a:t>
            </a:r>
            <a:endParaRPr lang="en-US" sz="1600" spc="-5" dirty="0">
              <a:solidFill>
                <a:schemeClr val="bg1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299085" marR="5080" indent="-287020">
              <a:lnSpc>
                <a:spcPct val="150000"/>
              </a:lnSpc>
              <a:buFont typeface="Wingdings"/>
              <a:buChar char=""/>
              <a:tabLst>
                <a:tab pos="299720" algn="l"/>
              </a:tabLst>
            </a:pPr>
            <a:endParaRPr sz="1400" dirty="0">
              <a:solidFill>
                <a:prstClr val="black"/>
              </a:solidFill>
              <a:latin typeface="Palatino Linotype" panose="02040502050505030304" pitchFamily="18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0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783799" y="1864669"/>
            <a:ext cx="8939180" cy="4444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683260" indent="-342900">
              <a:spcBef>
                <a:spcPts val="95"/>
              </a:spcBef>
              <a:buFont typeface="Wingdings" panose="05000000000000000000" pitchFamily="2" charset="2"/>
              <a:buChar char="ü"/>
              <a:tabLst>
                <a:tab pos="299085" algn="l"/>
                <a:tab pos="299720" algn="l"/>
              </a:tabLst>
            </a:pPr>
            <a:r>
              <a:rPr lang="az-Latn-AZ" spc="-5" dirty="0" smtClean="0">
                <a:latin typeface="Palatino Linotype" panose="02040502050505030304" pitchFamily="18" charset="0"/>
                <a:cs typeface="Poppins" panose="00000500000000000000" pitchFamily="2" charset="0"/>
              </a:rPr>
              <a:t>MİRF2023-də</a:t>
            </a:r>
            <a:r>
              <a:rPr spc="-5" dirty="0" smtClean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 err="1">
                <a:latin typeface="Palatino Linotype" panose="02040502050505030304" pitchFamily="18" charset="0"/>
                <a:cs typeface="Poppins" panose="00000500000000000000" pitchFamily="2" charset="0"/>
              </a:rPr>
              <a:t>Azərbaycanın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az-Latn-AZ" spc="-5" dirty="0" smtClean="0">
                <a:latin typeface="Palatino Linotype" panose="02040502050505030304" pitchFamily="18" charset="0"/>
                <a:cs typeface="Poppins" panose="00000500000000000000" pitchFamily="2" charset="0"/>
              </a:rPr>
              <a:t>insan resursları </a:t>
            </a:r>
            <a:r>
              <a:rPr spc="-5" dirty="0" err="1" smtClean="0">
                <a:latin typeface="Palatino Linotype" panose="02040502050505030304" pitchFamily="18" charset="0"/>
                <a:cs typeface="Poppins" panose="00000500000000000000" pitchFamily="2" charset="0"/>
              </a:rPr>
              <a:t>sferasında</a:t>
            </a:r>
            <a:r>
              <a:rPr spc="-5" dirty="0" smtClean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fəaliyyət göstərən </a:t>
            </a:r>
            <a:r>
              <a:rPr spc="-38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qərarverici</a:t>
            </a:r>
            <a:r>
              <a:rPr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şəxslər</a:t>
            </a:r>
            <a:r>
              <a:rPr spc="-1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və fikir</a:t>
            </a:r>
            <a:r>
              <a:rPr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öndərlərinə</a:t>
            </a:r>
            <a:r>
              <a:rPr spc="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ev sahibliyi</a:t>
            </a:r>
            <a:r>
              <a:rPr spc="-1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edəcək</a:t>
            </a:r>
            <a:endParaRPr dirty="0"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342900" indent="-342900">
              <a:spcBef>
                <a:spcPts val="30"/>
              </a:spcBef>
              <a:buFont typeface="Wingdings" panose="05000000000000000000" pitchFamily="2" charset="2"/>
              <a:buChar char="ü"/>
            </a:pPr>
            <a:endParaRPr dirty="0"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354965" marR="553720" indent="-342900">
              <a:buFont typeface="Wingdings" panose="05000000000000000000" pitchFamily="2" charset="2"/>
              <a:buChar char="ü"/>
              <a:tabLst>
                <a:tab pos="299085" algn="l"/>
                <a:tab pos="299720" algn="l"/>
              </a:tabLst>
            </a:pP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Ölkədə</a:t>
            </a:r>
            <a:r>
              <a:rPr spc="-10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fəaliyyət</a:t>
            </a:r>
            <a:r>
              <a:rPr spc="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göstərən</a:t>
            </a:r>
            <a:r>
              <a:rPr spc="30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xarici </a:t>
            </a:r>
            <a:r>
              <a:rPr spc="-5" dirty="0" err="1">
                <a:latin typeface="Palatino Linotype" panose="02040502050505030304" pitchFamily="18" charset="0"/>
                <a:cs typeface="Poppins" panose="00000500000000000000" pitchFamily="2" charset="0"/>
              </a:rPr>
              <a:t>şirkət</a:t>
            </a:r>
            <a:r>
              <a:rPr spc="1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 err="1" smtClean="0">
                <a:latin typeface="Palatino Linotype" panose="02040502050505030304" pitchFamily="18" charset="0"/>
                <a:cs typeface="Poppins" panose="00000500000000000000" pitchFamily="2" charset="0"/>
              </a:rPr>
              <a:t>rəhbərləri</a:t>
            </a:r>
            <a:endParaRPr lang="az-Latn-AZ" spc="-5" dirty="0" smtClean="0"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354965" marR="553720" indent="-342900">
              <a:buFont typeface="Wingdings" panose="05000000000000000000" pitchFamily="2" charset="2"/>
              <a:buChar char="ü"/>
              <a:tabLst>
                <a:tab pos="299085" algn="l"/>
                <a:tab pos="299720" algn="l"/>
              </a:tabLst>
            </a:pPr>
            <a:endParaRPr dirty="0"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354965" marR="477520" indent="-342900">
              <a:buFont typeface="Wingdings" panose="05000000000000000000" pitchFamily="2" charset="2"/>
              <a:buChar char="ü"/>
              <a:tabLst>
                <a:tab pos="299085" algn="l"/>
                <a:tab pos="299720" algn="l"/>
              </a:tabLst>
            </a:pP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Azərbaycanda</a:t>
            </a:r>
            <a:r>
              <a:rPr spc="30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fəaliyyət</a:t>
            </a:r>
            <a:r>
              <a:rPr spc="-10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göstərən</a:t>
            </a:r>
            <a:r>
              <a:rPr spc="2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10" dirty="0">
                <a:latin typeface="Palatino Linotype" panose="02040502050505030304" pitchFamily="18" charset="0"/>
                <a:cs typeface="Poppins" panose="00000500000000000000" pitchFamily="2" charset="0"/>
              </a:rPr>
              <a:t>yerli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 və</a:t>
            </a:r>
            <a:r>
              <a:rPr spc="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xarici </a:t>
            </a:r>
            <a:r>
              <a:rPr spc="-10" dirty="0">
                <a:latin typeface="Palatino Linotype" panose="02040502050505030304" pitchFamily="18" charset="0"/>
                <a:cs typeface="Poppins" panose="00000500000000000000" pitchFamily="2" charset="0"/>
              </a:rPr>
              <a:t>məşhur</a:t>
            </a:r>
            <a:r>
              <a:rPr spc="30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şirkətlərin</a:t>
            </a:r>
            <a:r>
              <a:rPr spc="1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10" dirty="0">
                <a:latin typeface="Palatino Linotype" panose="02040502050505030304" pitchFamily="18" charset="0"/>
                <a:cs typeface="Poppins" panose="00000500000000000000" pitchFamily="2" charset="0"/>
              </a:rPr>
              <a:t>top </a:t>
            </a:r>
            <a:r>
              <a:rPr spc="-38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menecerləri, </a:t>
            </a:r>
            <a:r>
              <a:rPr spc="-10" dirty="0" err="1">
                <a:latin typeface="Palatino Linotype" panose="02040502050505030304" pitchFamily="18" charset="0"/>
                <a:cs typeface="Poppins" panose="00000500000000000000" pitchFamily="2" charset="0"/>
              </a:rPr>
              <a:t>departament</a:t>
            </a:r>
            <a:r>
              <a:rPr spc="2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 err="1" smtClean="0">
                <a:latin typeface="Palatino Linotype" panose="02040502050505030304" pitchFamily="18" charset="0"/>
                <a:cs typeface="Poppins" panose="00000500000000000000" pitchFamily="2" charset="0"/>
              </a:rPr>
              <a:t>rəhbərləri</a:t>
            </a:r>
            <a:r>
              <a:rPr lang="az-Latn-AZ" spc="-5" dirty="0" smtClean="0">
                <a:latin typeface="Palatino Linotype" panose="02040502050505030304" pitchFamily="18" charset="0"/>
                <a:cs typeface="Poppins" panose="00000500000000000000" pitchFamily="2" charset="0"/>
              </a:rPr>
              <a:t> və</a:t>
            </a:r>
            <a:r>
              <a:rPr spc="-5" dirty="0" smtClean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sahibkarlar</a:t>
            </a:r>
            <a:endParaRPr dirty="0"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342900" indent="-342900">
              <a:spcBef>
                <a:spcPts val="30"/>
              </a:spcBef>
              <a:buFont typeface="Wingdings" panose="05000000000000000000" pitchFamily="2" charset="2"/>
              <a:buChar char="ü"/>
            </a:pPr>
            <a:endParaRPr dirty="0"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354965" indent="-342900">
              <a:buFont typeface="Wingdings" panose="05000000000000000000" pitchFamily="2" charset="2"/>
              <a:buChar char="ü"/>
              <a:tabLst>
                <a:tab pos="299085" algn="l"/>
                <a:tab pos="299720" algn="l"/>
              </a:tabLst>
            </a:pPr>
            <a:r>
              <a:rPr spc="-5" dirty="0" err="1">
                <a:latin typeface="Palatino Linotype" panose="02040502050505030304" pitchFamily="18" charset="0"/>
                <a:cs typeface="Poppins" panose="00000500000000000000" pitchFamily="2" charset="0"/>
              </a:rPr>
              <a:t>Şirkətlərin</a:t>
            </a:r>
            <a:r>
              <a:rPr spc="-10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az-Latn-AZ" spc="-10" dirty="0" smtClean="0">
                <a:latin typeface="Palatino Linotype" panose="02040502050505030304" pitchFamily="18" charset="0"/>
                <a:cs typeface="Poppins" panose="00000500000000000000" pitchFamily="2" charset="0"/>
              </a:rPr>
              <a:t>idarəetmə və insan resursları </a:t>
            </a:r>
            <a:r>
              <a:rPr spc="-5" dirty="0" err="1" smtClean="0">
                <a:latin typeface="Palatino Linotype" panose="02040502050505030304" pitchFamily="18" charset="0"/>
                <a:cs typeface="Poppins" panose="00000500000000000000" pitchFamily="2" charset="0"/>
              </a:rPr>
              <a:t>departamenti</a:t>
            </a:r>
            <a:r>
              <a:rPr lang="az-Latn-AZ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 err="1" smtClean="0">
                <a:latin typeface="Palatino Linotype" panose="02040502050505030304" pitchFamily="18" charset="0"/>
                <a:cs typeface="Poppins" panose="00000500000000000000" pitchFamily="2" charset="0"/>
              </a:rPr>
              <a:t>əməkdaşları</a:t>
            </a:r>
            <a:endParaRPr dirty="0"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>
              <a:spcBef>
                <a:spcPts val="35"/>
              </a:spcBef>
            </a:pPr>
            <a:endParaRPr dirty="0"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354965" marR="5080" indent="-342900">
              <a:buFont typeface="Wingdings" panose="05000000000000000000" pitchFamily="2" charset="2"/>
              <a:buChar char="ü"/>
              <a:tabLst>
                <a:tab pos="299085" algn="l"/>
                <a:tab pos="299720" algn="l"/>
              </a:tabLst>
            </a:pPr>
            <a:r>
              <a:rPr lang="az-Latn-AZ" spc="-5" dirty="0" smtClean="0">
                <a:latin typeface="Palatino Linotype" panose="02040502050505030304" pitchFamily="18" charset="0"/>
                <a:cs typeface="Poppins" panose="00000500000000000000" pitchFamily="2" charset="0"/>
              </a:rPr>
              <a:t>İnsan resursları </a:t>
            </a:r>
            <a:r>
              <a:rPr spc="-5" dirty="0" err="1" smtClean="0">
                <a:latin typeface="Palatino Linotype" panose="02040502050505030304" pitchFamily="18" charset="0"/>
                <a:cs typeface="Poppins" panose="00000500000000000000" pitchFamily="2" charset="0"/>
              </a:rPr>
              <a:t>sferasında</a:t>
            </a:r>
            <a:r>
              <a:rPr spc="10" dirty="0" smtClean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fəaliyyət </a:t>
            </a:r>
            <a:r>
              <a:rPr spc="-5" dirty="0" err="1">
                <a:latin typeface="Palatino Linotype" panose="02040502050505030304" pitchFamily="18" charset="0"/>
                <a:cs typeface="Poppins" panose="00000500000000000000" pitchFamily="2" charset="0"/>
              </a:rPr>
              <a:t>göstərən</a:t>
            </a:r>
            <a:r>
              <a:rPr spc="20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10" dirty="0" err="1" smtClean="0">
                <a:latin typeface="Palatino Linotype" panose="02040502050505030304" pitchFamily="18" charset="0"/>
                <a:cs typeface="Poppins" panose="00000500000000000000" pitchFamily="2" charset="0"/>
              </a:rPr>
              <a:t>konsultantlar</a:t>
            </a:r>
            <a:r>
              <a:rPr lang="az-Latn-AZ" spc="25" dirty="0" smtClean="0">
                <a:latin typeface="Palatino Linotype" panose="02040502050505030304" pitchFamily="18" charset="0"/>
                <a:cs typeface="Poppins" panose="00000500000000000000" pitchFamily="2" charset="0"/>
              </a:rPr>
              <a:t>, </a:t>
            </a:r>
            <a:r>
              <a:rPr spc="-5" dirty="0" err="1" smtClean="0">
                <a:latin typeface="Palatino Linotype" panose="02040502050505030304" pitchFamily="18" charset="0"/>
                <a:cs typeface="Poppins" panose="00000500000000000000" pitchFamily="2" charset="0"/>
              </a:rPr>
              <a:t>akademik</a:t>
            </a:r>
            <a:r>
              <a:rPr dirty="0" smtClean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və </a:t>
            </a:r>
            <a:r>
              <a:rPr spc="-38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10" dirty="0">
                <a:latin typeface="Palatino Linotype" panose="02040502050505030304" pitchFamily="18" charset="0"/>
                <a:cs typeface="Poppins" panose="00000500000000000000" pitchFamily="2" charset="0"/>
              </a:rPr>
              <a:t>pedoqoji</a:t>
            </a:r>
            <a:r>
              <a:rPr spc="10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fəaliyyətlə</a:t>
            </a:r>
            <a:r>
              <a:rPr spc="-1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məşğul olan</a:t>
            </a:r>
            <a:r>
              <a:rPr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şəxslər</a:t>
            </a:r>
            <a:endParaRPr dirty="0"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342900" indent="-342900">
              <a:spcBef>
                <a:spcPts val="35"/>
              </a:spcBef>
              <a:buFont typeface="Wingdings" panose="05000000000000000000" pitchFamily="2" charset="2"/>
              <a:buChar char="ü"/>
            </a:pPr>
            <a:endParaRPr dirty="0">
              <a:latin typeface="Palatino Linotype" panose="02040502050505030304" pitchFamily="18" charset="0"/>
              <a:cs typeface="Poppins" panose="00000500000000000000" pitchFamily="2" charset="0"/>
            </a:endParaRPr>
          </a:p>
          <a:p>
            <a:pPr marL="354965" marR="504190" indent="-342900">
              <a:buFont typeface="Wingdings" panose="05000000000000000000" pitchFamily="2" charset="2"/>
              <a:buChar char="ü"/>
              <a:tabLst>
                <a:tab pos="299085" algn="l"/>
                <a:tab pos="299720" algn="l"/>
              </a:tabLst>
            </a:pP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Bu</a:t>
            </a:r>
            <a:r>
              <a:rPr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sahəyə marağı olan,</a:t>
            </a:r>
            <a:r>
              <a:rPr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 err="1">
                <a:latin typeface="Palatino Linotype" panose="02040502050505030304" pitchFamily="18" charset="0"/>
                <a:cs typeface="Poppins" panose="00000500000000000000" pitchFamily="2" charset="0"/>
              </a:rPr>
              <a:t>şirkətində</a:t>
            </a:r>
            <a:r>
              <a:rPr spc="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lang="az-Latn-AZ" spc="5" dirty="0" smtClean="0">
                <a:latin typeface="Palatino Linotype" panose="02040502050505030304" pitchFamily="18" charset="0"/>
                <a:cs typeface="Poppins" panose="00000500000000000000" pitchFamily="2" charset="0"/>
              </a:rPr>
              <a:t>insan resursları proseslərinin </a:t>
            </a:r>
            <a:r>
              <a:rPr spc="-15" dirty="0" err="1" smtClean="0">
                <a:latin typeface="Palatino Linotype" panose="02040502050505030304" pitchFamily="18" charset="0"/>
                <a:cs typeface="Poppins" panose="00000500000000000000" pitchFamily="2" charset="0"/>
              </a:rPr>
              <a:t>həyata</a:t>
            </a:r>
            <a:r>
              <a:rPr spc="-15" dirty="0" smtClean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10" dirty="0" smtClean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keçirilməsində iştirak</a:t>
            </a:r>
            <a:r>
              <a:rPr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edən</a:t>
            </a:r>
            <a:r>
              <a:rPr spc="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və</a:t>
            </a:r>
            <a:r>
              <a:rPr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30" dirty="0">
                <a:latin typeface="Palatino Linotype" panose="02040502050505030304" pitchFamily="18" charset="0"/>
                <a:cs typeface="Poppins" panose="00000500000000000000" pitchFamily="2" charset="0"/>
              </a:rPr>
              <a:t>ya</a:t>
            </a:r>
            <a:r>
              <a:rPr spc="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ona</a:t>
            </a:r>
            <a:r>
              <a:rPr spc="10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nəzarət</a:t>
            </a:r>
            <a:r>
              <a:rPr spc="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edən,</a:t>
            </a:r>
            <a:r>
              <a:rPr spc="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sektordan</a:t>
            </a:r>
            <a:r>
              <a:rPr spc="20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10" dirty="0">
                <a:latin typeface="Palatino Linotype" panose="02040502050505030304" pitchFamily="18" charset="0"/>
                <a:cs typeface="Poppins" panose="00000500000000000000" pitchFamily="2" charset="0"/>
              </a:rPr>
              <a:t>ümumi </a:t>
            </a:r>
            <a:r>
              <a:rPr spc="-38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anlayışlarla</a:t>
            </a:r>
            <a:r>
              <a:rPr spc="-1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10" dirty="0">
                <a:latin typeface="Palatino Linotype" panose="02040502050505030304" pitchFamily="18" charset="0"/>
                <a:cs typeface="Poppins" panose="00000500000000000000" pitchFamily="2" charset="0"/>
              </a:rPr>
              <a:t>tanış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 olmaq</a:t>
            </a:r>
            <a:r>
              <a:rPr spc="5" dirty="0">
                <a:latin typeface="Palatino Linotype" panose="02040502050505030304" pitchFamily="18" charset="0"/>
                <a:cs typeface="Poppins" panose="00000500000000000000" pitchFamily="2" charset="0"/>
              </a:rPr>
              <a:t> </a:t>
            </a:r>
            <a:r>
              <a:rPr spc="-5" dirty="0">
                <a:latin typeface="Palatino Linotype" panose="02040502050505030304" pitchFamily="18" charset="0"/>
                <a:cs typeface="Poppins" panose="00000500000000000000" pitchFamily="2" charset="0"/>
              </a:rPr>
              <a:t>istəyənlər</a:t>
            </a:r>
            <a:endParaRPr dirty="0">
              <a:latin typeface="Palatino Linotype" panose="02040502050505030304" pitchFamily="18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41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07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586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04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23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0281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71154" y="218995"/>
            <a:ext cx="3801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400" dirty="0" smtClean="0">
                <a:latin typeface="Palatino Linotype" panose="02040502050505030304" pitchFamily="18" charset="0"/>
              </a:rPr>
              <a:t>Ərazinin</a:t>
            </a:r>
          </a:p>
          <a:p>
            <a:pPr algn="ctr"/>
            <a:r>
              <a:rPr lang="az-Latn-AZ" sz="2400" dirty="0" smtClean="0">
                <a:latin typeface="Palatino Linotype" panose="02040502050505030304" pitchFamily="18" charset="0"/>
              </a:rPr>
              <a:t>sxemi </a:t>
            </a:r>
            <a:endParaRPr lang="en-US" sz="24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77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61459" y="4672171"/>
            <a:ext cx="1357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hlinkClick r:id="rId3"/>
              </a:rPr>
              <a:t>www.mirf.az</a:t>
            </a:r>
            <a:endParaRPr lang="en-US" dirty="0">
              <a:solidFill>
                <a:schemeClr val="bg1"/>
              </a:solidFill>
              <a:hlinkClick r:id="rId4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61459" y="2924353"/>
            <a:ext cx="1881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4"/>
              </a:rPr>
              <a:t>info@facemark.az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61459" y="3293685"/>
            <a:ext cx="19850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 </a:t>
            </a:r>
            <a:r>
              <a:rPr lang="en-US" dirty="0" smtClean="0">
                <a:hlinkClick r:id="rId5"/>
              </a:rPr>
              <a:t>info@hroption.az  </a:t>
            </a:r>
            <a:endParaRPr lang="en-US" dirty="0">
              <a:solidFill>
                <a:srgbClr val="FF0000"/>
              </a:solidFill>
              <a:hlinkClick r:id="rId4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61459" y="3663017"/>
            <a:ext cx="1977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 </a:t>
            </a:r>
            <a:r>
              <a:rPr lang="en-US" dirty="0" smtClean="0">
                <a:hlinkClick r:id="rId5"/>
              </a:rPr>
              <a:t>info@bmschool.az</a:t>
            </a:r>
            <a:endParaRPr lang="en-US" dirty="0">
              <a:solidFill>
                <a:srgbClr val="FF0000"/>
              </a:solidFill>
              <a:hlinkClick r:id="rId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61459" y="4217015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(+994) </a:t>
            </a:r>
            <a:r>
              <a:rPr lang="en-US" dirty="0" smtClean="0"/>
              <a:t>50 216 16 36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61459" y="5176748"/>
            <a:ext cx="5016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Latn-AZ" dirty="0">
                <a:hlinkClick r:id="rId6"/>
              </a:rPr>
              <a:t>https://www.linkedin.com/company/mi%CC%87rf</a:t>
            </a:r>
            <a:r>
              <a:rPr lang="az-Latn-AZ" dirty="0" smtClean="0">
                <a:hlinkClick r:id="rId6"/>
              </a:rPr>
              <a:t>/</a:t>
            </a:r>
            <a:r>
              <a:rPr lang="az-Latn-AZ" dirty="0" smtClean="0"/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861459" y="5546080"/>
            <a:ext cx="3628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dirty="0">
                <a:hlinkClick r:id="rId7"/>
              </a:rPr>
              <a:t>https://www.facebook.com/mirfaze</a:t>
            </a:r>
            <a:endParaRPr lang="az-Latn-AZ" dirty="0" smtClean="0"/>
          </a:p>
        </p:txBody>
      </p:sp>
      <p:sp>
        <p:nvSpPr>
          <p:cNvPr id="11" name="Прямоугольник 10"/>
          <p:cNvSpPr/>
          <p:nvPr/>
        </p:nvSpPr>
        <p:spPr>
          <a:xfrm>
            <a:off x="3861459" y="6001236"/>
            <a:ext cx="6831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Latn-AZ" dirty="0">
                <a:hlinkClick r:id="rId8"/>
              </a:rPr>
              <a:t>https://www.instagram.com/mirf.aze/?utm_medium=copy_link&amp;hl=en</a:t>
            </a:r>
            <a:endParaRPr lang="az-Latn-AZ" dirty="0" smtClean="0"/>
          </a:p>
        </p:txBody>
      </p:sp>
    </p:spTree>
    <p:extLst>
      <p:ext uri="{BB962C8B-B14F-4D97-AF65-F5344CB8AC3E}">
        <p14:creationId xmlns:p14="http://schemas.microsoft.com/office/powerpoint/2010/main" val="41648454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265</Words>
  <Application>Microsoft Office PowerPoint</Application>
  <PresentationFormat>Широкоэкранный</PresentationFormat>
  <Paragraphs>52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Palatino Linotype</vt:lpstr>
      <vt:lpstr>Poppins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71</cp:revision>
  <dcterms:created xsi:type="dcterms:W3CDTF">2023-01-12T10:51:49Z</dcterms:created>
  <dcterms:modified xsi:type="dcterms:W3CDTF">2023-01-27T07:30:54Z</dcterms:modified>
</cp:coreProperties>
</file>